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2" r:id="rId5"/>
    <p:sldId id="260" r:id="rId6"/>
    <p:sldId id="259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72" r:id="rId15"/>
    <p:sldId id="269" r:id="rId16"/>
    <p:sldId id="274" r:id="rId17"/>
    <p:sldId id="270" r:id="rId18"/>
    <p:sldId id="271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08"/>
  </p:normalViewPr>
  <p:slideViewPr>
    <p:cSldViewPr snapToGrid="0" snapToObjects="1">
      <p:cViewPr varScale="1">
        <p:scale>
          <a:sx n="76" d="100"/>
          <a:sy n="76" d="100"/>
        </p:scale>
        <p:origin x="21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6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E7DF1-D024-0646-931B-99ECDC6F18B6}" type="datetimeFigureOut">
              <a:rPr lang="en-US" smtClean="0"/>
              <a:t>4/1/19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511F66-1AC3-5543-821E-5993D0DFA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104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6F86-34BC-F144-8356-9DBF72EE3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19B65-179C-5649-9870-3347CB2B0E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53E2C-F58B-384D-9279-D23DA97E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E74F5-FB67-E645-B9E3-79D761932F20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E6B07-C09C-344C-BDD0-E270AFB23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F3681-666B-6643-9F75-B16F39C70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58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5AA23-6202-DF4A-A5DE-1FD413041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6ABE00-F5FC-D747-8325-2F1B1BB3B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CA43E-394E-9A4E-BBAC-0867DA68F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31510-374C-E844-A2C5-3B0C7112D58C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DACE7-9195-7C48-9B2D-BCD10FDDE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46BE9-8B12-FD4F-BF78-F1ECAB47E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742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E671F4-282B-C042-A42F-8F8B36CBE5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066EDF-4903-FE48-A370-1ACDC8E71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2665E-45DB-CD42-8923-A4A8E64F0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FF48C2-E37B-214B-A798-90D464A5A9D0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48ACF-F4D8-354F-BB1E-392B4CFDE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2171-F9B3-E145-866B-23D12847C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00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4079D-DF66-7D41-A9EA-F58316A1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E997B-63C5-5D45-A32F-C66333CB8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596A7-EDD5-AD49-8CE6-8A965FDC2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E796D-8708-EE45-BEFC-729405F27528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FF8347-6B43-E941-9347-FCBCAA0F5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CE7A0-9F96-104A-9598-C200125FA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33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2AC4A-1B17-B64C-B89A-E2EB1F917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DADB3-B59D-3A41-9D7B-D41EF92B5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693D2-315D-8142-A4BB-76D6A9791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9E07C-6108-4441-94DE-15C229696C1E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ED8E9-27C9-554D-A880-24521D470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A7BC2-A6D9-AC4D-8910-FC304C19A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17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6940D-96DF-FE49-B9E3-EDCB0C4FD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119F4-F713-E241-A6F1-E0AE942EBD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5EE4C-07F2-AD47-AEE0-2EBD6575BD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16D64-FEFD-F946-8ACF-BAEF436D0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07131-142B-7E42-A2C3-D932787B65A5}" type="datetime1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854F5-54B5-844D-89F0-2B8C6C5F8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B2B97-E03B-6049-81BB-55641D4B5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203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E2C13-DCCB-6142-978F-C39D0AB95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07724-17DF-AE4C-A693-45164608B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5B1CEF-4051-B94B-9E01-48A1BF282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CD3FE7-A162-8A4F-AB1B-45CBA72818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ABE2A-3C43-D646-A73F-54F569AE31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9F88EA-A60F-5748-8B3D-2B0AB9F80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2181E-26F3-474B-9D80-4AFCFD719AC5}" type="datetime1">
              <a:rPr lang="en-US" smtClean="0"/>
              <a:t>4/1/19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83D669-654F-FF4A-AC1B-38C8F954F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CA652B-7364-EB46-A886-6EEB4FEDD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47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843BE-C0D2-5640-82E0-8DF9716D1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880C67-CBC9-004D-92E9-A8FD3B3EC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0BE6-61EB-0E46-B2CF-E467EAF19A18}" type="datetime1">
              <a:rPr lang="en-US" smtClean="0"/>
              <a:t>4/1/19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09387-BF89-5540-93ED-8C2F2E0DD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3FC802-02CC-C846-BD0F-F9D06C1D1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1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C660EB-F19E-A54A-935C-71AD95D8F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EF349-6377-3746-88E0-B1E5AA181F2B}" type="datetime1">
              <a:rPr lang="en-US" smtClean="0"/>
              <a:t>4/1/19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6601EB-DECF-7D43-A562-BD9177616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599BE-5270-FF4C-9C06-505B08E8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340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2D884-0D63-A443-9018-E81AFDFD4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09CA5-8C1A-7D40-81D1-03239B4F7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942EAC-8FDF-1546-9DF1-E124EFC655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1E4FA-31FA-0940-9AEF-B67757237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245BA-A750-C54E-BC82-2BD927D63569}" type="datetime1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4171A-2499-AF4A-98A3-AE4E94CDF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63D7F8-D413-1949-B673-12507FCD0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394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7C85-CF6F-4E4F-AF21-CB25C01EE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B5177A-A970-464E-8999-BFA038051C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FFD6E-FF53-E549-A3CA-45F53BC44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E7E2BF-0C18-A544-8F38-9DD93B00C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C652C1-EE05-1C4D-B225-EEEE6C6B1C4C}" type="datetime1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C7613-CBC0-6B44-8C64-58316AACA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A94A18-95AF-124A-8685-ED81A5CA0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68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90ED2A-9C15-BD4C-98A7-6F1ECF038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F948C-F791-0742-8419-1A29103F2E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1A688-2FC3-A041-AF1E-538B8ABFD3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827C7-CD46-3540-BEC3-43008A63FBC9}" type="datetime1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04104-AA23-9642-9B3B-3F24A698EE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CBF03-4F5E-C340-96C4-FA7DA2548E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68866-CAF3-894B-94D0-C3F669BDE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21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92A10-05FA-FB47-A732-9BC9257B57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EECS 290O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CBE38E-8C16-434E-8C00-4EA4D43048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April 1 2019 Slides</a:t>
            </a:r>
          </a:p>
          <a:p>
            <a:r>
              <a:rPr lang="en-US" dirty="0"/>
              <a:t>Generator control</a:t>
            </a:r>
          </a:p>
          <a:p>
            <a:r>
              <a:rPr lang="en-US" dirty="0"/>
              <a:t>Load models</a:t>
            </a:r>
          </a:p>
          <a:p>
            <a:r>
              <a:rPr lang="en-US" dirty="0"/>
              <a:t>Next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0ED462-D00C-FB40-8E91-DD715C8C7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360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58CADE7-8702-DF4E-A7DF-C4EC89D4C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202" y="4148732"/>
            <a:ext cx="4568500" cy="25697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A7ADD5-6B49-6644-B841-0E5DDE55E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Now: </a:t>
            </a:r>
            <a:r>
              <a:rPr lang="en-US" i="1" dirty="0"/>
              <a:t>P</a:t>
            </a:r>
            <a:r>
              <a:rPr lang="en-US" baseline="-25000" dirty="0"/>
              <a:t>m</a:t>
            </a:r>
            <a:r>
              <a:rPr lang="en-US" dirty="0"/>
              <a:t> (generator mechanical power control)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406F9-39CB-134C-ACC5-AD30645AD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530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Steam turbines:</a:t>
            </a:r>
          </a:p>
          <a:p>
            <a:pPr lvl="1"/>
            <a:r>
              <a:rPr lang="en-US" b="1" dirty="0"/>
              <a:t>Regulate</a:t>
            </a:r>
            <a:r>
              <a:rPr lang="en-US" dirty="0"/>
              <a:t> heat to a boiler</a:t>
            </a:r>
          </a:p>
          <a:p>
            <a:pPr lvl="1"/>
            <a:r>
              <a:rPr lang="en-US" dirty="0"/>
              <a:t>Produce steam</a:t>
            </a:r>
          </a:p>
          <a:p>
            <a:pPr lvl="1"/>
            <a:r>
              <a:rPr lang="en-US" b="1" dirty="0"/>
              <a:t>Regulate</a:t>
            </a:r>
            <a:r>
              <a:rPr lang="en-US" dirty="0"/>
              <a:t> steam delivered to turbines</a:t>
            </a:r>
          </a:p>
          <a:p>
            <a:pPr lvl="1"/>
            <a:r>
              <a:rPr lang="en-US" dirty="0"/>
              <a:t>Turbines produce torque in proportion to mass flow rate of steam </a:t>
            </a:r>
          </a:p>
          <a:p>
            <a:r>
              <a:rPr lang="en-US" dirty="0"/>
              <a:t>Two regulation processes above: which to adjust to vary turbine torque?</a:t>
            </a:r>
          </a:p>
          <a:p>
            <a:pPr lvl="1"/>
            <a:r>
              <a:rPr lang="en-US" dirty="0"/>
              <a:t>Hint: think like a bagpiper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831F92-B207-2A4D-8DE3-7265BF55C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1151" y="1252601"/>
            <a:ext cx="6328554" cy="3007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A76EC0-4363-6842-86C3-DA68A02500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932" y="4148732"/>
            <a:ext cx="3872992" cy="257947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7A641-AC2D-534F-A160-8F17D1E2A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91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61584-A156-2349-BC0D-914B910D8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turbine dynamics building block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7F9EA-63AF-2B49-A92D-27DB033F8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29496"/>
            <a:ext cx="10515600" cy="1383508"/>
          </a:xfrm>
        </p:spPr>
        <p:txBody>
          <a:bodyPr/>
          <a:lstStyle/>
          <a:p>
            <a:r>
              <a:rPr lang="en-US" dirty="0"/>
              <a:t>Once again, basic first order dynamics govern changing steam mass flow rate</a:t>
            </a:r>
          </a:p>
          <a:p>
            <a:r>
              <a:rPr lang="en-US" dirty="0"/>
              <a:t>…and mass flow is proportional to turbine torque.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C4E1DC-48D9-8B4D-A54A-46BA636B1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066" y="1981199"/>
            <a:ext cx="6319868" cy="1729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64D717-6F67-F34C-BB67-27FCA15CB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923" y="4164805"/>
            <a:ext cx="2859627" cy="10675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F160A5A-2B90-0740-921B-B9709CA96D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6508" y="4164805"/>
            <a:ext cx="2708569" cy="1024864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60FD-C1AC-E34D-A95F-999E0A10F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85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5CAA0-5DB2-0E42-95FF-78EABAE3B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1" y="365125"/>
            <a:ext cx="4749800" cy="1325563"/>
          </a:xfrm>
        </p:spPr>
        <p:txBody>
          <a:bodyPr/>
          <a:lstStyle/>
          <a:p>
            <a:r>
              <a:rPr lang="en-US" dirty="0"/>
              <a:t>Things get hairy fast…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F1279-D9B2-9347-BAC6-F9D4CBED0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75341"/>
            <a:ext cx="10515600" cy="1601622"/>
          </a:xfrm>
        </p:spPr>
        <p:txBody>
          <a:bodyPr/>
          <a:lstStyle/>
          <a:p>
            <a:r>
              <a:rPr lang="en-US" dirty="0"/>
              <a:t>But the basic idea is simple: adjust valve position in response to speed deviation with proportional gain as driving control.</a:t>
            </a:r>
          </a:p>
          <a:p>
            <a:pPr lvl="1"/>
            <a:r>
              <a:rPr lang="en-US" dirty="0"/>
              <a:t>Objective is to get linear relationship between speed deviation and electrical power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3AC11-5E0E-EF43-A725-180A1A986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0801" y="453133"/>
            <a:ext cx="7553399" cy="4389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7CE4A-3D0A-5B41-86C9-FC23E20B1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39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AC14-B107-8C43-949F-8D3F65F60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models (</a:t>
            </a:r>
            <a:r>
              <a:rPr lang="en-US" i="1" dirty="0" err="1"/>
              <a:t>P</a:t>
            </a:r>
            <a:r>
              <a:rPr lang="en-US" baseline="-25000" dirty="0" err="1"/>
              <a:t>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AFB8D-06BB-ED49-ADED-6F287581C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“Static” load models</a:t>
            </a:r>
          </a:p>
          <a:p>
            <a:pPr lvl="1"/>
            <a:r>
              <a:rPr lang="en-US" dirty="0"/>
              <a:t>Constant impedance</a:t>
            </a:r>
          </a:p>
          <a:p>
            <a:pPr lvl="1"/>
            <a:r>
              <a:rPr lang="en-US" dirty="0"/>
              <a:t>Constant current</a:t>
            </a:r>
          </a:p>
          <a:p>
            <a:pPr lvl="1"/>
            <a:r>
              <a:rPr lang="en-US" dirty="0"/>
              <a:t>Constant power</a:t>
            </a:r>
          </a:p>
          <a:p>
            <a:pPr lvl="1"/>
            <a:r>
              <a:rPr lang="en-US" dirty="0"/>
              <a:t>There are frequency-dependent variations of this</a:t>
            </a:r>
          </a:p>
          <a:p>
            <a:pPr lvl="1"/>
            <a:r>
              <a:rPr lang="en-US" sz="1800" dirty="0"/>
              <a:t>Equations from “Standard Load Models for Power Flow and Dynamic Performance Simulation”, IEEE Trans Pow Sys, 1995</a:t>
            </a:r>
          </a:p>
          <a:p>
            <a:r>
              <a:rPr lang="en-US" dirty="0"/>
              <a:t>Constant energy loads</a:t>
            </a:r>
          </a:p>
          <a:p>
            <a:pPr lvl="1"/>
            <a:r>
              <a:rPr lang="en-US" dirty="0"/>
              <a:t>Typically thermostatically controlled</a:t>
            </a:r>
          </a:p>
          <a:p>
            <a:pPr lvl="1"/>
            <a:r>
              <a:rPr lang="en-US" dirty="0"/>
              <a:t>Might be voltage dependent instantaneously, but energy over time doesn’t change</a:t>
            </a:r>
          </a:p>
          <a:p>
            <a:pPr lvl="1"/>
            <a:r>
              <a:rPr lang="en-US" dirty="0"/>
              <a:t>Don’t matter much for short time scale dynamic studies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6B3B8A-449B-6A47-AB1A-CE14B2290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532" y="1286937"/>
            <a:ext cx="5136451" cy="11006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3D7656-ED77-A847-B91C-06A47C617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8532" y="2370670"/>
            <a:ext cx="5136451" cy="110066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B381C-5A0F-0A41-B489-EB3E67FD1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0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AC14-B107-8C43-949F-8D3F65F60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models (</a:t>
            </a:r>
            <a:r>
              <a:rPr lang="en-US" i="1" dirty="0" err="1"/>
              <a:t>P</a:t>
            </a:r>
            <a:r>
              <a:rPr lang="en-US" baseline="-25000" dirty="0" err="1"/>
              <a:t>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AFB8D-06BB-ED49-ADED-6F287581C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load models</a:t>
            </a:r>
          </a:p>
          <a:p>
            <a:pPr lvl="1"/>
            <a:r>
              <a:rPr lang="en-US" dirty="0"/>
              <a:t>Synchronous motors: familiar generators in reverse</a:t>
            </a:r>
          </a:p>
          <a:p>
            <a:pPr lvl="1"/>
            <a:r>
              <a:rPr lang="en-US" dirty="0"/>
              <a:t>Induction motors</a:t>
            </a:r>
          </a:p>
          <a:p>
            <a:pPr lvl="2"/>
            <a:r>
              <a:rPr lang="en-US" dirty="0" err="1"/>
              <a:t>emf</a:t>
            </a:r>
            <a:r>
              <a:rPr lang="en-US" dirty="0"/>
              <a:t> supplied by slip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EE13FE-59ED-6445-A991-88BF91F7A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498" y="2745309"/>
            <a:ext cx="4284133" cy="1904059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E35CC-1C45-864E-A760-45601D2F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84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BB074-434D-C84C-A4C0-853788896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9DFE7-6DEC-4648-AF32-A3D73D32B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500274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Constant impedance: </a:t>
            </a:r>
          </a:p>
          <a:p>
            <a:pPr lvl="1"/>
            <a:r>
              <a:rPr lang="en-US" dirty="0"/>
              <a:t>incandescent lighting, and other anachronistic loads</a:t>
            </a:r>
          </a:p>
          <a:p>
            <a:r>
              <a:rPr lang="en-US" dirty="0"/>
              <a:t>Constant current: </a:t>
            </a:r>
          </a:p>
          <a:p>
            <a:pPr lvl="1"/>
            <a:r>
              <a:rPr lang="en-US" dirty="0"/>
              <a:t>Arc lamps, and other anachronistic loads</a:t>
            </a:r>
          </a:p>
          <a:p>
            <a:r>
              <a:rPr lang="en-US" dirty="0"/>
              <a:t>Dynamic induction motors:</a:t>
            </a:r>
          </a:p>
          <a:p>
            <a:pPr lvl="1"/>
            <a:r>
              <a:rPr lang="en-US" dirty="0"/>
              <a:t>This doesn’t include motors with variable frequency drives</a:t>
            </a:r>
          </a:p>
          <a:p>
            <a:pPr lvl="1"/>
            <a:r>
              <a:rPr lang="en-US" dirty="0"/>
              <a:t>…perhaps not completely obsolete, but certainly losing market share</a:t>
            </a:r>
          </a:p>
          <a:p>
            <a:r>
              <a:rPr lang="en-US" dirty="0"/>
              <a:t>What’s left in the future?</a:t>
            </a:r>
          </a:p>
          <a:p>
            <a:pPr lvl="1"/>
            <a:r>
              <a:rPr lang="en-US" dirty="0"/>
              <a:t>Constant power loads, thanks to power electronic converters.</a:t>
            </a:r>
          </a:p>
          <a:p>
            <a:r>
              <a:rPr lang="en-US" dirty="0"/>
              <a:t>Moral of the story: </a:t>
            </a:r>
          </a:p>
          <a:p>
            <a:pPr lvl="1"/>
            <a:r>
              <a:rPr lang="en-US" dirty="0"/>
              <a:t>Proper load modeling getting less complex</a:t>
            </a:r>
          </a:p>
          <a:p>
            <a:pPr lvl="1"/>
            <a:r>
              <a:rPr lang="en-US" dirty="0"/>
              <a:t>…But plenty of people still model loads as solely constant impedance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1DB2F-E043-FD4E-8183-D71F08A4A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4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6BE2A-F183-6741-A54A-C2D3876D8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Looking ahead: 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D771C-9A8A-D04A-B7B6-3EAD44B02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31D7F-2AFE-1F4B-9C9D-69A6BFC3F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6BE2A-F183-6741-A54A-C2D3876D8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Option 1 (current plan): VSCs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D771C-9A8A-D04A-B7B6-3EAD44B028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28E693E5-9BA9-DC40-9BB3-AD799B9F8F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1980680"/>
              </p:ext>
            </p:extLst>
          </p:nvPr>
        </p:nvGraphicFramePr>
        <p:xfrm>
          <a:off x="838200" y="1012952"/>
          <a:ext cx="10515600" cy="56682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7864">
                  <a:extLst>
                    <a:ext uri="{9D8B030D-6E8A-4147-A177-3AD203B41FA5}">
                      <a16:colId xmlns:a16="http://schemas.microsoft.com/office/drawing/2014/main" val="2352207123"/>
                    </a:ext>
                  </a:extLst>
                </a:gridCol>
                <a:gridCol w="2011680">
                  <a:extLst>
                    <a:ext uri="{9D8B030D-6E8A-4147-A177-3AD203B41FA5}">
                      <a16:colId xmlns:a16="http://schemas.microsoft.com/office/drawing/2014/main" val="2189236643"/>
                    </a:ext>
                  </a:extLst>
                </a:gridCol>
                <a:gridCol w="7306056">
                  <a:extLst>
                    <a:ext uri="{9D8B030D-6E8A-4147-A177-3AD203B41FA5}">
                      <a16:colId xmlns:a16="http://schemas.microsoft.com/office/drawing/2014/main" val="1215590010"/>
                    </a:ext>
                  </a:extLst>
                </a:gridCol>
              </a:tblGrid>
              <a:tr h="547624">
                <a:tc>
                  <a:txBody>
                    <a:bodyPr/>
                    <a:lstStyle/>
                    <a:p>
                      <a:r>
                        <a:rPr lang="en-US" sz="2400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Book 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16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2-3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Half bridge converter models (2) and control (3)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Current control, feedforward control, sinusoidal command following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696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5-6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5: Two-level Three phase converter.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Model and control in </a:t>
                      </a:r>
                      <a:r>
                        <a:rPr lang="en-US" sz="2400" dirty="0" err="1"/>
                        <a:t>dq</a:t>
                      </a:r>
                      <a:r>
                        <a:rPr lang="en-US" sz="2400" dirty="0"/>
                        <a:t> (quick treatment)</a:t>
                      </a:r>
                    </a:p>
                    <a:p>
                      <a:r>
                        <a:rPr lang="en-US" sz="2400" dirty="0"/>
                        <a:t>6: Neutral point clamped three level three phase converter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Switched model, averaged model, dc-side </a:t>
                      </a:r>
                      <a:r>
                        <a:rPr lang="en-US" sz="2400" dirty="0" err="1"/>
                        <a:t>eqns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256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dq</a:t>
                      </a:r>
                      <a:r>
                        <a:rPr lang="en-US" sz="2400" dirty="0"/>
                        <a:t>-control, grid imposed frequency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PLL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Current control mode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/>
                        <a:t>AC side equivalent circuit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222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Duncan travelling!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067582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85053-1A59-DD43-BEAD-2F21B44A1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1325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70E6C-2789-AE46-A65E-8C3690E01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2: Explore alternative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78D17-F6E4-944E-B1A9-1A5EBEF26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Theory</a:t>
            </a:r>
          </a:p>
          <a:p>
            <a:pPr lvl="1"/>
            <a:r>
              <a:rPr lang="en-US" dirty="0"/>
              <a:t>Energy function methods for transient stability</a:t>
            </a:r>
          </a:p>
          <a:p>
            <a:r>
              <a:rPr lang="en-US" dirty="0"/>
              <a:t>Engineering</a:t>
            </a:r>
          </a:p>
          <a:p>
            <a:pPr lvl="1"/>
            <a:r>
              <a:rPr lang="en-US" dirty="0"/>
              <a:t>Transmission line dynamic models</a:t>
            </a:r>
          </a:p>
          <a:p>
            <a:r>
              <a:rPr lang="en-US" dirty="0"/>
              <a:t>Scripting</a:t>
            </a:r>
          </a:p>
          <a:p>
            <a:pPr lvl="1"/>
            <a:r>
              <a:rPr lang="en-US" dirty="0"/>
              <a:t>Milano’s text, </a:t>
            </a:r>
          </a:p>
          <a:p>
            <a:pPr lvl="1"/>
            <a:r>
              <a:rPr lang="en-US" dirty="0"/>
              <a:t>Methods for harmonizing our models</a:t>
            </a:r>
          </a:p>
          <a:p>
            <a:r>
              <a:rPr lang="en-US" dirty="0"/>
              <a:t>Review / present / discuss planning docs for high penetration renewable areas</a:t>
            </a:r>
          </a:p>
          <a:p>
            <a:pPr lvl="1"/>
            <a:r>
              <a:rPr lang="en-US" dirty="0" err="1"/>
              <a:t>Eirgrid</a:t>
            </a:r>
            <a:endParaRPr lang="en-US" dirty="0"/>
          </a:p>
          <a:p>
            <a:pPr lvl="1"/>
            <a:r>
              <a:rPr lang="en-US" dirty="0"/>
              <a:t>ERCOT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D8ADC5-AA34-7E47-B7D5-F3530A98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726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B13AB-BEDE-D041-B706-C34ED6B03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going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156BA-8D00-EC44-811E-1D99AD4C2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Continue reviewing text book and Duncan summarizes, now for Y&amp;I rather than MBB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Power electronics folks might be bored?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can pick and choose from some of the alternative topics listed on the last page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Power electronics folks could deliver Y&amp;I content – to keep from getting bored, and to ensure stronger expertise at the board!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9FFAA5-D8C2-6F40-891D-C55EB9C29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61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44DA5-CE7C-9E44-810B-57C8E424A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7F8A8F-30F9-A24B-885F-6ECB5795F0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7533767"/>
              </p:ext>
            </p:extLst>
          </p:nvPr>
        </p:nvGraphicFramePr>
        <p:xfrm>
          <a:off x="1227666" y="1825625"/>
          <a:ext cx="9304867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333">
                  <a:extLst>
                    <a:ext uri="{9D8B030D-6E8A-4147-A177-3AD203B41FA5}">
                      <a16:colId xmlns:a16="http://schemas.microsoft.com/office/drawing/2014/main" val="2352207123"/>
                    </a:ext>
                  </a:extLst>
                </a:gridCol>
                <a:gridCol w="2797934">
                  <a:extLst>
                    <a:ext uri="{9D8B030D-6E8A-4147-A177-3AD203B41FA5}">
                      <a16:colId xmlns:a16="http://schemas.microsoft.com/office/drawing/2014/main" val="1170465400"/>
                    </a:ext>
                  </a:extLst>
                </a:gridCol>
                <a:gridCol w="2861734">
                  <a:extLst>
                    <a:ext uri="{9D8B030D-6E8A-4147-A177-3AD203B41FA5}">
                      <a16:colId xmlns:a16="http://schemas.microsoft.com/office/drawing/2014/main" val="2189236643"/>
                    </a:ext>
                  </a:extLst>
                </a:gridCol>
                <a:gridCol w="2573866">
                  <a:extLst>
                    <a:ext uri="{9D8B030D-6E8A-4147-A177-3AD203B41FA5}">
                      <a16:colId xmlns:a16="http://schemas.microsoft.com/office/drawing/2014/main" val="1215590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Paper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Book 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16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Ramasubramanian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MBB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217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2-3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696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Curi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4-5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256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Ramasubramanian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Y&amp;I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6222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Apr 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Lin and Markovic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Duncan travelling!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067582"/>
                  </a:ext>
                </a:extLst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5C60E-CA0D-D440-8CA1-650496D12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86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36CB6-AC3F-5443-AB6E-025BD8BBF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8CAFD-4186-C044-8BCC-8F0991A17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Ramasubramanian</a:t>
            </a:r>
            <a:r>
              <a:rPr lang="en-US" dirty="0"/>
              <a:t> group presentation</a:t>
            </a:r>
          </a:p>
          <a:p>
            <a:r>
              <a:rPr lang="en-US" dirty="0"/>
              <a:t>MBB </a:t>
            </a:r>
            <a:r>
              <a:rPr lang="en-US" dirty="0" err="1"/>
              <a:t>wrapup</a:t>
            </a:r>
            <a:r>
              <a:rPr lang="en-US" dirty="0"/>
              <a:t>: High level discussion of Ch 11:</a:t>
            </a:r>
          </a:p>
          <a:p>
            <a:pPr lvl="1"/>
            <a:r>
              <a:rPr lang="en-US" dirty="0"/>
              <a:t>Controlling voltage excitation</a:t>
            </a:r>
          </a:p>
          <a:p>
            <a:pPr lvl="1"/>
            <a:r>
              <a:rPr lang="en-US" dirty="0"/>
              <a:t>Power / frequency regulation</a:t>
            </a:r>
          </a:p>
          <a:p>
            <a:pPr lvl="1"/>
            <a:r>
              <a:rPr lang="en-US" dirty="0"/>
              <a:t>Dynamic loads</a:t>
            </a:r>
          </a:p>
          <a:p>
            <a:r>
              <a:rPr lang="en-US" dirty="0"/>
              <a:t>Begin discussing voltage source converters</a:t>
            </a:r>
          </a:p>
          <a:p>
            <a:pPr lvl="1"/>
            <a:r>
              <a:rPr lang="en-US" dirty="0"/>
              <a:t>Discuss pace for upcoming weeks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D7B28-3CF5-CF4C-82F5-AA93120A2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070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82C17-1B5B-9D42-9806-3901A9A5E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Sixth order model for generator (11.101)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73FA1-CA96-064E-AC0D-9B6A8EBA2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23103"/>
            <a:ext cx="10515600" cy="14342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All quantities are per-unit</a:t>
            </a:r>
          </a:p>
          <a:p>
            <a:r>
              <a:rPr lang="en-US" dirty="0"/>
              <a:t>Generator control: influences </a:t>
            </a:r>
            <a:r>
              <a:rPr lang="en-US" i="1" dirty="0" err="1"/>
              <a:t>E</a:t>
            </a:r>
            <a:r>
              <a:rPr lang="en-US" baseline="-25000" dirty="0" err="1"/>
              <a:t>f</a:t>
            </a:r>
            <a:r>
              <a:rPr lang="en-US" i="1" baseline="-25000" dirty="0"/>
              <a:t> </a:t>
            </a:r>
            <a:r>
              <a:rPr lang="en-US" dirty="0"/>
              <a:t>and </a:t>
            </a:r>
            <a:r>
              <a:rPr lang="en-US" i="1" dirty="0"/>
              <a:t>P</a:t>
            </a:r>
            <a:r>
              <a:rPr lang="en-US" baseline="-25000" dirty="0"/>
              <a:t>m</a:t>
            </a:r>
          </a:p>
          <a:p>
            <a:r>
              <a:rPr lang="en-US" dirty="0"/>
              <a:t>Loads and transmission system: influences </a:t>
            </a:r>
            <a:r>
              <a:rPr lang="en-US" i="1" dirty="0" err="1"/>
              <a:t>P</a:t>
            </a:r>
            <a:r>
              <a:rPr lang="en-US" baseline="-25000" dirty="0" err="1"/>
              <a:t>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C9D7D-76FA-1244-9B0A-6B14E3520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125" y="1776032"/>
            <a:ext cx="4193117" cy="290546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E22D8-4F1D-F140-A502-89AB60B04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757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101BD-65A2-ED4E-AFF1-5044D135A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Next: </a:t>
            </a:r>
            <a:r>
              <a:rPr lang="en-US" i="1" dirty="0" err="1"/>
              <a:t>E</a:t>
            </a:r>
            <a:r>
              <a:rPr lang="en-US" baseline="-25000" dirty="0" err="1"/>
              <a:t>f</a:t>
            </a:r>
            <a:r>
              <a:rPr lang="en-US" dirty="0"/>
              <a:t> (Excitation systems and control)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10A34-81E8-6444-AAF4-B701281FC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Objectives: </a:t>
            </a:r>
          </a:p>
          <a:p>
            <a:pPr lvl="1"/>
            <a:r>
              <a:rPr lang="en-US" dirty="0"/>
              <a:t>Review basic design architectures</a:t>
            </a:r>
          </a:p>
          <a:p>
            <a:pPr lvl="1"/>
            <a:r>
              <a:rPr lang="en-US" dirty="0"/>
              <a:t>Discuss feedback control loops</a:t>
            </a:r>
          </a:p>
          <a:p>
            <a:pPr lvl="1"/>
            <a:r>
              <a:rPr lang="en-US" dirty="0"/>
              <a:t>Understand structure of generic ODE formulations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FD386F-82F0-9C4E-8FDF-FC45AFC49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740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0B0B3-F66E-764E-92B5-CF5AAB98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7899"/>
            <a:ext cx="10515600" cy="1325563"/>
          </a:xfrm>
        </p:spPr>
        <p:txBody>
          <a:bodyPr/>
          <a:lstStyle/>
          <a:p>
            <a:r>
              <a:rPr lang="en-US" dirty="0"/>
              <a:t>Excitation systems come in many flavors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0C650-FD76-7445-A4E7-DF8C5BBAB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57C0D5-5491-9843-BD53-D051C2809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955" y="723737"/>
            <a:ext cx="9086089" cy="61342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61CF96-334F-CC49-8C66-7D723A233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95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053F1-4E42-754E-9A7E-BADD787F1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 excitation control block (Fig 2.3a; these are older devices)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A58BECF-A2E5-594B-A193-B5A9D9AAF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49668" y="3184144"/>
            <a:ext cx="3358896" cy="766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FDE0AF-5125-4342-9471-10519CA34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28" y="2422720"/>
            <a:ext cx="3590798" cy="2480242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888164C4-C5F4-D047-870F-E13ADBFACBE6}"/>
              </a:ext>
            </a:extLst>
          </p:cNvPr>
          <p:cNvSpPr/>
          <p:nvPr/>
        </p:nvSpPr>
        <p:spPr>
          <a:xfrm>
            <a:off x="5230368" y="3340608"/>
            <a:ext cx="1597152" cy="5242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E8C86B-251C-114A-B3ED-6634F30C3907}"/>
              </a:ext>
            </a:extLst>
          </p:cNvPr>
          <p:cNvSpPr txBox="1"/>
          <p:nvPr/>
        </p:nvSpPr>
        <p:spPr>
          <a:xfrm>
            <a:off x="1658112" y="4902962"/>
            <a:ext cx="89504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S</a:t>
            </a:r>
            <a:r>
              <a:rPr lang="en-US" sz="2800" baseline="-25000" dirty="0"/>
              <a:t>E</a:t>
            </a:r>
            <a:r>
              <a:rPr lang="en-US" sz="2800" dirty="0"/>
              <a:t> = constant -&gt; Simple first order system</a:t>
            </a:r>
          </a:p>
          <a:p>
            <a:endParaRPr lang="en-US" sz="2800" dirty="0"/>
          </a:p>
          <a:p>
            <a:r>
              <a:rPr lang="en-US" sz="2800" dirty="0"/>
              <a:t>But </a:t>
            </a:r>
            <a:r>
              <a:rPr lang="en-US" sz="2800" i="1" dirty="0"/>
              <a:t>S</a:t>
            </a:r>
            <a:r>
              <a:rPr lang="en-US" sz="2800" baseline="-25000" dirty="0"/>
              <a:t>E</a:t>
            </a:r>
            <a:r>
              <a:rPr lang="en-US" sz="2800" dirty="0"/>
              <a:t> can be used to model saturation effects in exciter iron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7B0A8E9-FFCF-FD4C-ACB2-3E837A358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33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5DCA9-2BE9-6E40-91C7-7E067970D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voltage regulation adds more first order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26F46-8A41-6140-948F-EF5316741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81465"/>
            <a:ext cx="10515600" cy="2338791"/>
          </a:xfrm>
        </p:spPr>
        <p:txBody>
          <a:bodyPr>
            <a:normAutofit/>
          </a:bodyPr>
          <a:lstStyle/>
          <a:p>
            <a:r>
              <a:rPr lang="en-US" dirty="0"/>
              <a:t>(Don’t sweat the details)</a:t>
            </a:r>
          </a:p>
          <a:p>
            <a:r>
              <a:rPr lang="en-US" dirty="0"/>
              <a:t>Main takeaway: regulator control structure is linear, simple to model and analyze (with patience)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41A551-64A5-434E-8A4A-BCD5841D1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776" y="1352459"/>
            <a:ext cx="5632704" cy="292900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4851F9-5EF8-CA40-81CD-0D091DB80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909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C2A72-7413-5A4C-844E-AA46B81C9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exciter / AVRs and power system stabilization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D2155-0955-7545-B098-33161810B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systems (not equal to an average extant system) use “static” exciters</a:t>
            </a:r>
          </a:p>
          <a:p>
            <a:pPr lvl="1"/>
            <a:r>
              <a:rPr lang="en-US" dirty="0"/>
              <a:t>That means electronic switches are used to produce DC waveform</a:t>
            </a:r>
          </a:p>
          <a:p>
            <a:pPr lvl="1"/>
            <a:r>
              <a:rPr lang="en-US" dirty="0"/>
              <a:t>Basic modeling process is the same – </a:t>
            </a:r>
          </a:p>
          <a:p>
            <a:pPr lvl="2"/>
            <a:r>
              <a:rPr lang="en-US" dirty="0"/>
              <a:t>A sequence of first order control blocks</a:t>
            </a:r>
          </a:p>
          <a:p>
            <a:pPr lvl="2"/>
            <a:r>
              <a:rPr lang="en-US" dirty="0"/>
              <a:t>With possible built-in nonlinear mappings for saturation effects</a:t>
            </a:r>
          </a:p>
          <a:p>
            <a:r>
              <a:rPr lang="en-US" dirty="0"/>
              <a:t>Power system stabilization:</a:t>
            </a:r>
          </a:p>
          <a:p>
            <a:pPr lvl="1"/>
            <a:r>
              <a:rPr lang="en-US" dirty="0"/>
              <a:t>Vary voltage reference into AVR to produce a torque component that is in phase (and opposing) rotor speed deviation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DC10B0-6C4A-FC47-9FEE-FC7A70011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68866-CAF3-894B-94D0-C3F669BDEC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903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824</Words>
  <Application>Microsoft Macintosh PowerPoint</Application>
  <PresentationFormat>Widescreen</PresentationFormat>
  <Paragraphs>161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EECS 290O</vt:lpstr>
      <vt:lpstr>Schedule</vt:lpstr>
      <vt:lpstr>Agenda for today</vt:lpstr>
      <vt:lpstr>Sixth order model for generator (11.101)</vt:lpstr>
      <vt:lpstr>Next: Ef (Excitation systems and control)</vt:lpstr>
      <vt:lpstr>Excitation systems come in many flavors</vt:lpstr>
      <vt:lpstr>DC excitation control block (Fig 2.3a; these are older devices)</vt:lpstr>
      <vt:lpstr>Adding voltage regulation adds more first order blocks</vt:lpstr>
      <vt:lpstr>Alternative exciter / AVRs and power system stabilization</vt:lpstr>
      <vt:lpstr>Now: Pm (generator mechanical power control)</vt:lpstr>
      <vt:lpstr>Basic turbine dynamics building block</vt:lpstr>
      <vt:lpstr>Things get hairy fast…</vt:lpstr>
      <vt:lpstr>Load models (Pe)</vt:lpstr>
      <vt:lpstr>Load models (Pe)</vt:lpstr>
      <vt:lpstr>Load composition</vt:lpstr>
      <vt:lpstr>Looking ahead: What’s next?</vt:lpstr>
      <vt:lpstr>Option 1 (current plan): VSCs</vt:lpstr>
      <vt:lpstr>Option 2: Explore alternative topics</vt:lpstr>
      <vt:lpstr>Options going forward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Duncan Callaway</dc:creator>
  <cp:lastModifiedBy>Duncan Callaway</cp:lastModifiedBy>
  <cp:revision>60</cp:revision>
  <dcterms:created xsi:type="dcterms:W3CDTF">2019-04-01T16:18:52Z</dcterms:created>
  <dcterms:modified xsi:type="dcterms:W3CDTF">2019-04-01T21:02:26Z</dcterms:modified>
</cp:coreProperties>
</file>

<file path=docProps/thumbnail.jpeg>
</file>